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6"/>
  </p:notesMasterIdLst>
  <p:sldIdLst>
    <p:sldId id="266" r:id="rId2"/>
    <p:sldId id="284" r:id="rId3"/>
    <p:sldId id="285" r:id="rId4"/>
    <p:sldId id="286" r:id="rId5"/>
    <p:sldId id="287" r:id="rId6"/>
    <p:sldId id="288" r:id="rId7"/>
    <p:sldId id="289" r:id="rId8"/>
    <p:sldId id="290" r:id="rId9"/>
    <p:sldId id="291" r:id="rId10"/>
    <p:sldId id="292" r:id="rId11"/>
    <p:sldId id="293" r:id="rId12"/>
    <p:sldId id="294" r:id="rId13"/>
    <p:sldId id="295"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305" autoAdjust="0"/>
  </p:normalViewPr>
  <p:slideViewPr>
    <p:cSldViewPr>
      <p:cViewPr varScale="1">
        <p:scale>
          <a:sx n="64" d="100"/>
          <a:sy n="64" d="100"/>
        </p:scale>
        <p:origin x="73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7/7/2023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a:t>Bias and Fairness</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
        <p:nvSpPr>
          <p:cNvPr id="2" name="TextBox 1"/>
          <p:cNvSpPr txBox="1"/>
          <p:nvPr/>
        </p:nvSpPr>
        <p:spPr>
          <a:xfrm>
            <a:off x="7086600" y="6324600"/>
            <a:ext cx="4816231" cy="369332"/>
          </a:xfrm>
          <a:prstGeom prst="rect">
            <a:avLst/>
          </a:prstGeom>
          <a:noFill/>
        </p:spPr>
        <p:txBody>
          <a:bodyPr wrap="square" rtlCol="0">
            <a:spAutoFit/>
          </a:bodyPr>
          <a:lstStyle/>
          <a:p>
            <a:r>
              <a:rPr lang="en-US" dirty="0" smtClean="0"/>
              <a:t>Adapted </a:t>
            </a:r>
            <a:r>
              <a:rPr lang="en-US" dirty="0"/>
              <a:t>from Google Machine Learning </a:t>
            </a:r>
            <a:r>
              <a:rPr lang="en-US" dirty="0" smtClean="0"/>
              <a:t>Course</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Fairness</a:t>
            </a:r>
            <a:r>
              <a:rPr lang="en-US" dirty="0"/>
              <a:t>: Identifying Bias</a:t>
            </a:r>
            <a:br>
              <a:rPr lang="en-US" dirty="0"/>
            </a:br>
            <a:endParaRPr lang="en-US" dirty="0"/>
          </a:p>
        </p:txBody>
      </p:sp>
      <p:sp>
        <p:nvSpPr>
          <p:cNvPr id="3" name="Text Placeholder 2"/>
          <p:cNvSpPr>
            <a:spLocks noGrp="1"/>
          </p:cNvSpPr>
          <p:nvPr>
            <p:ph type="body" sz="quarter" idx="13"/>
          </p:nvPr>
        </p:nvSpPr>
        <p:spPr>
          <a:xfrm>
            <a:off x="857739" y="1600201"/>
            <a:ext cx="7295661" cy="4571999"/>
          </a:xfrm>
        </p:spPr>
        <p:txBody>
          <a:bodyPr>
            <a:normAutofit/>
          </a:bodyPr>
          <a:lstStyle/>
          <a:p>
            <a:r>
              <a:rPr lang="en-US" dirty="0"/>
              <a:t>Any sort of skew in your data, where certain groups or </a:t>
            </a:r>
            <a:endParaRPr lang="en-US" dirty="0" smtClean="0"/>
          </a:p>
          <a:p>
            <a:pPr marL="0" indent="0">
              <a:buNone/>
            </a:pPr>
            <a:r>
              <a:rPr lang="en-US" dirty="0" smtClean="0"/>
              <a:t>characteristics </a:t>
            </a:r>
            <a:r>
              <a:rPr lang="en-US" dirty="0"/>
              <a:t>may be under- or over-represented </a:t>
            </a:r>
            <a:endParaRPr lang="en-US" dirty="0" smtClean="0"/>
          </a:p>
          <a:p>
            <a:pPr marL="0" indent="0">
              <a:buNone/>
            </a:pPr>
            <a:r>
              <a:rPr lang="en-US" dirty="0" smtClean="0"/>
              <a:t>relative </a:t>
            </a:r>
            <a:r>
              <a:rPr lang="en-US" dirty="0"/>
              <a:t>to their real-world prevalence, can introduce bias </a:t>
            </a:r>
            <a:endParaRPr lang="en-US" dirty="0" smtClean="0"/>
          </a:p>
          <a:p>
            <a:pPr marL="0" indent="0">
              <a:buNone/>
            </a:pPr>
            <a:r>
              <a:rPr lang="en-US" dirty="0" smtClean="0"/>
              <a:t>into </a:t>
            </a:r>
            <a:r>
              <a:rPr lang="en-US" dirty="0"/>
              <a:t>your model.</a:t>
            </a:r>
          </a:p>
          <a:p>
            <a:endParaRPr lang="en-US" dirty="0"/>
          </a:p>
          <a:p>
            <a:r>
              <a:rPr lang="en-US" dirty="0"/>
              <a:t>Figure visualizes a subset of data drawn from the full housing data </a:t>
            </a:r>
            <a:endParaRPr lang="en-US" dirty="0" smtClean="0"/>
          </a:p>
          <a:p>
            <a:pPr marL="0" indent="0">
              <a:buNone/>
            </a:pPr>
            <a:r>
              <a:rPr lang="en-US" dirty="0" smtClean="0"/>
              <a:t>set </a:t>
            </a:r>
            <a:r>
              <a:rPr lang="en-US" dirty="0"/>
              <a:t>that exclusively represents the northwest region of California</a:t>
            </a:r>
          </a:p>
          <a:p>
            <a:r>
              <a:rPr lang="en-US" dirty="0"/>
              <a:t>If this unrepresentative sample were used to train a model to predict </a:t>
            </a:r>
            <a:endParaRPr lang="en-US" dirty="0" smtClean="0"/>
          </a:p>
          <a:p>
            <a:pPr marL="0" indent="0">
              <a:buNone/>
            </a:pPr>
            <a:r>
              <a:rPr lang="en-US" dirty="0" smtClean="0"/>
              <a:t>California </a:t>
            </a:r>
            <a:r>
              <a:rPr lang="en-US" dirty="0"/>
              <a:t>housing prices statewide, the lack of housing data from </a:t>
            </a:r>
            <a:endParaRPr lang="en-US" dirty="0" smtClean="0"/>
          </a:p>
          <a:p>
            <a:pPr marL="0" indent="0">
              <a:buNone/>
            </a:pPr>
            <a:r>
              <a:rPr lang="en-US" dirty="0" smtClean="0"/>
              <a:t>southern </a:t>
            </a:r>
            <a:r>
              <a:rPr lang="en-US" dirty="0"/>
              <a:t>portions of California would be problematic</a:t>
            </a:r>
          </a:p>
          <a:p>
            <a:r>
              <a:rPr lang="en-US" dirty="0"/>
              <a:t>The geographical bias encoded in the model might adversely affect </a:t>
            </a:r>
            <a:endParaRPr lang="en-US" dirty="0" smtClean="0"/>
          </a:p>
          <a:p>
            <a:pPr marL="0" indent="0">
              <a:buNone/>
            </a:pPr>
            <a:r>
              <a:rPr lang="en-US" dirty="0" smtClean="0"/>
              <a:t>homebuyers </a:t>
            </a:r>
            <a:r>
              <a:rPr lang="en-US" dirty="0"/>
              <a:t>in unrepresented communities</a:t>
            </a:r>
          </a:p>
        </p:txBody>
      </p:sp>
      <p:sp>
        <p:nvSpPr>
          <p:cNvPr id="4" name="Text Placeholder 3"/>
          <p:cNvSpPr>
            <a:spLocks noGrp="1"/>
          </p:cNvSpPr>
          <p:nvPr>
            <p:ph type="body" sz="quarter" idx="14"/>
          </p:nvPr>
        </p:nvSpPr>
        <p:spPr/>
        <p:txBody>
          <a:bodyPr/>
          <a:lstStyle/>
          <a:p>
            <a:r>
              <a:rPr lang="en-US" dirty="0"/>
              <a:t>Data Skew</a:t>
            </a:r>
          </a:p>
        </p:txBody>
      </p:sp>
      <p:pic>
        <p:nvPicPr>
          <p:cNvPr id="6" name="Picture 5"/>
          <p:cNvPicPr>
            <a:picLocks noChangeAspect="1"/>
          </p:cNvPicPr>
          <p:nvPr/>
        </p:nvPicPr>
        <p:blipFill>
          <a:blip r:embed="rId2"/>
          <a:stretch>
            <a:fillRect/>
          </a:stretch>
        </p:blipFill>
        <p:spPr>
          <a:xfrm>
            <a:off x="8153400" y="1756356"/>
            <a:ext cx="3724275" cy="4067175"/>
          </a:xfrm>
          <a:prstGeom prst="rect">
            <a:avLst/>
          </a:prstGeom>
        </p:spPr>
      </p:pic>
    </p:spTree>
    <p:extLst>
      <p:ext uri="{BB962C8B-B14F-4D97-AF65-F5344CB8AC3E}">
        <p14:creationId xmlns:p14="http://schemas.microsoft.com/office/powerpoint/2010/main" val="3575307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Fairness</a:t>
            </a:r>
            <a:r>
              <a:rPr lang="en-US" dirty="0"/>
              <a:t>: Evaluating for Bias</a:t>
            </a:r>
          </a:p>
        </p:txBody>
      </p:sp>
      <p:sp>
        <p:nvSpPr>
          <p:cNvPr id="3" name="Text Placeholder 2"/>
          <p:cNvSpPr>
            <a:spLocks noGrp="1"/>
          </p:cNvSpPr>
          <p:nvPr>
            <p:ph type="body" sz="quarter" idx="13"/>
          </p:nvPr>
        </p:nvSpPr>
        <p:spPr>
          <a:xfrm>
            <a:off x="857739" y="1600201"/>
            <a:ext cx="10160000" cy="4571999"/>
          </a:xfrm>
        </p:spPr>
        <p:txBody>
          <a:bodyPr/>
          <a:lstStyle/>
          <a:p>
            <a:endParaRPr lang="en-US" dirty="0"/>
          </a:p>
        </p:txBody>
      </p:sp>
      <p:sp>
        <p:nvSpPr>
          <p:cNvPr id="4" name="Text Placeholder 3"/>
          <p:cNvSpPr>
            <a:spLocks noGrp="1"/>
          </p:cNvSpPr>
          <p:nvPr>
            <p:ph type="body" sz="quarter" idx="14"/>
          </p:nvPr>
        </p:nvSpPr>
        <p:spPr/>
        <p:txBody>
          <a:bodyPr/>
          <a:lstStyle/>
          <a:p>
            <a:r>
              <a:rPr lang="en-US" dirty="0" smtClean="0"/>
              <a:t>Example</a:t>
            </a:r>
            <a:endParaRPr lang="en-US" dirty="0"/>
          </a:p>
        </p:txBody>
      </p:sp>
      <p:pic>
        <p:nvPicPr>
          <p:cNvPr id="6" name="Picture 5"/>
          <p:cNvPicPr>
            <a:picLocks noChangeAspect="1"/>
          </p:cNvPicPr>
          <p:nvPr/>
        </p:nvPicPr>
        <p:blipFill>
          <a:blip r:embed="rId2"/>
          <a:stretch>
            <a:fillRect/>
          </a:stretch>
        </p:blipFill>
        <p:spPr>
          <a:xfrm>
            <a:off x="1828800" y="1600201"/>
            <a:ext cx="7791450" cy="4048125"/>
          </a:xfrm>
          <a:prstGeom prst="rect">
            <a:avLst/>
          </a:prstGeom>
        </p:spPr>
      </p:pic>
    </p:spTree>
    <p:extLst>
      <p:ext uri="{BB962C8B-B14F-4D97-AF65-F5344CB8AC3E}">
        <p14:creationId xmlns:p14="http://schemas.microsoft.com/office/powerpoint/2010/main" val="25690303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Fairness: Evaluating for </a:t>
            </a:r>
            <a:r>
              <a:rPr lang="en-US" dirty="0" smtClean="0"/>
              <a:t>Bias(2)</a:t>
            </a:r>
            <a:endParaRPr lang="en-US" dirty="0"/>
          </a:p>
        </p:txBody>
      </p:sp>
      <p:sp>
        <p:nvSpPr>
          <p:cNvPr id="3" name="Text Placeholder 2"/>
          <p:cNvSpPr>
            <a:spLocks noGrp="1"/>
          </p:cNvSpPr>
          <p:nvPr>
            <p:ph type="body" sz="quarter" idx="13"/>
          </p:nvPr>
        </p:nvSpPr>
        <p:spPr>
          <a:xfrm>
            <a:off x="857739" y="1600201"/>
            <a:ext cx="10160000" cy="4876799"/>
          </a:xfrm>
        </p:spPr>
        <p:txBody>
          <a:bodyPr/>
          <a:lstStyle/>
          <a:p>
            <a:endParaRPr lang="en-US" dirty="0"/>
          </a:p>
        </p:txBody>
      </p:sp>
      <p:sp>
        <p:nvSpPr>
          <p:cNvPr id="4" name="Text Placeholder 3"/>
          <p:cNvSpPr>
            <a:spLocks noGrp="1"/>
          </p:cNvSpPr>
          <p:nvPr>
            <p:ph type="body" sz="quarter" idx="14"/>
          </p:nvPr>
        </p:nvSpPr>
        <p:spPr/>
        <p:txBody>
          <a:bodyPr/>
          <a:lstStyle/>
          <a:p>
            <a:r>
              <a:rPr lang="en-US" dirty="0" smtClean="0"/>
              <a:t>Example Continued</a:t>
            </a:r>
            <a:endParaRPr lang="en-US" dirty="0"/>
          </a:p>
        </p:txBody>
      </p:sp>
      <p:pic>
        <p:nvPicPr>
          <p:cNvPr id="5" name="Picture 4"/>
          <p:cNvPicPr>
            <a:picLocks noChangeAspect="1"/>
          </p:cNvPicPr>
          <p:nvPr/>
        </p:nvPicPr>
        <p:blipFill>
          <a:blip r:embed="rId2"/>
          <a:stretch>
            <a:fillRect/>
          </a:stretch>
        </p:blipFill>
        <p:spPr>
          <a:xfrm>
            <a:off x="1560512" y="1616123"/>
            <a:ext cx="7877175" cy="4533900"/>
          </a:xfrm>
          <a:prstGeom prst="rect">
            <a:avLst/>
          </a:prstGeom>
        </p:spPr>
      </p:pic>
    </p:spTree>
    <p:extLst>
      <p:ext uri="{BB962C8B-B14F-4D97-AF65-F5344CB8AC3E}">
        <p14:creationId xmlns:p14="http://schemas.microsoft.com/office/powerpoint/2010/main" val="199386876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Fairness: Evaluating for </a:t>
            </a:r>
            <a:r>
              <a:rPr lang="en-US" dirty="0" smtClean="0"/>
              <a:t>Bias(3)</a:t>
            </a:r>
            <a:endParaRPr lang="en-US" dirty="0"/>
          </a:p>
        </p:txBody>
      </p:sp>
      <p:sp>
        <p:nvSpPr>
          <p:cNvPr id="3" name="Text Placeholder 2"/>
          <p:cNvSpPr>
            <a:spLocks noGrp="1"/>
          </p:cNvSpPr>
          <p:nvPr>
            <p:ph type="body" sz="quarter" idx="13"/>
          </p:nvPr>
        </p:nvSpPr>
        <p:spPr>
          <a:xfrm>
            <a:off x="857739" y="1600201"/>
            <a:ext cx="10160000" cy="4648199"/>
          </a:xfrm>
        </p:spPr>
        <p:txBody>
          <a:bodyPr/>
          <a:lstStyle/>
          <a:p>
            <a:endParaRPr lang="en-US" dirty="0"/>
          </a:p>
        </p:txBody>
      </p:sp>
      <p:sp>
        <p:nvSpPr>
          <p:cNvPr id="4" name="Text Placeholder 3"/>
          <p:cNvSpPr>
            <a:spLocks noGrp="1"/>
          </p:cNvSpPr>
          <p:nvPr>
            <p:ph type="body" sz="quarter" idx="14"/>
          </p:nvPr>
        </p:nvSpPr>
        <p:spPr/>
        <p:txBody>
          <a:bodyPr/>
          <a:lstStyle/>
          <a:p>
            <a:r>
              <a:rPr lang="en-US" dirty="0"/>
              <a:t>Example Continued</a:t>
            </a:r>
          </a:p>
          <a:p>
            <a:endParaRPr lang="en-US" dirty="0"/>
          </a:p>
        </p:txBody>
      </p:sp>
      <p:pic>
        <p:nvPicPr>
          <p:cNvPr id="5" name="Picture 4"/>
          <p:cNvPicPr>
            <a:picLocks noChangeAspect="1"/>
          </p:cNvPicPr>
          <p:nvPr/>
        </p:nvPicPr>
        <p:blipFill>
          <a:blip r:embed="rId2"/>
          <a:stretch>
            <a:fillRect/>
          </a:stretch>
        </p:blipFill>
        <p:spPr>
          <a:xfrm>
            <a:off x="2136775" y="1905000"/>
            <a:ext cx="7581900" cy="4038600"/>
          </a:xfrm>
          <a:prstGeom prst="rect">
            <a:avLst/>
          </a:prstGeom>
        </p:spPr>
      </p:pic>
    </p:spTree>
    <p:extLst>
      <p:ext uri="{BB962C8B-B14F-4D97-AF65-F5344CB8AC3E}">
        <p14:creationId xmlns:p14="http://schemas.microsoft.com/office/powerpoint/2010/main" val="32466961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Fairness</a:t>
            </a:r>
            <a:endParaRPr lang="en-IN" dirty="0"/>
          </a:p>
        </p:txBody>
      </p:sp>
      <p:sp>
        <p:nvSpPr>
          <p:cNvPr id="3" name="Text Placeholder 2"/>
          <p:cNvSpPr>
            <a:spLocks noGrp="1"/>
          </p:cNvSpPr>
          <p:nvPr>
            <p:ph type="body" sz="quarter" idx="13"/>
          </p:nvPr>
        </p:nvSpPr>
        <p:spPr>
          <a:xfrm>
            <a:off x="857739" y="1600201"/>
            <a:ext cx="10160000" cy="3886199"/>
          </a:xfrm>
        </p:spPr>
        <p:txBody>
          <a:bodyPr>
            <a:normAutofit/>
          </a:bodyPr>
          <a:lstStyle/>
          <a:p>
            <a:r>
              <a:rPr lang="en-US" dirty="0"/>
              <a:t>Evaluating a machine learning model responsibly requires doing more than just calculating loss metrics</a:t>
            </a:r>
          </a:p>
          <a:p>
            <a:pPr lvl="1">
              <a:buFont typeface="Courier New" panose="02070309020205020404" pitchFamily="49" charset="0"/>
              <a:buChar char="o"/>
            </a:pPr>
            <a:r>
              <a:rPr lang="en-US" dirty="0"/>
              <a:t>critical to audit training data and evaluate predictions for </a:t>
            </a:r>
            <a:r>
              <a:rPr lang="en-US" dirty="0" smtClean="0"/>
              <a:t>bias</a:t>
            </a:r>
          </a:p>
          <a:p>
            <a:pPr lvl="1">
              <a:buFont typeface="Courier New" panose="02070309020205020404" pitchFamily="49" charset="0"/>
              <a:buChar char="o"/>
            </a:pPr>
            <a:endParaRPr lang="en-US" dirty="0"/>
          </a:p>
          <a:p>
            <a:r>
              <a:rPr lang="en-US" dirty="0"/>
              <a:t>Machine learning models are not inherently objective</a:t>
            </a:r>
          </a:p>
          <a:p>
            <a:pPr lvl="1">
              <a:buFont typeface="Courier New" panose="02070309020205020404" pitchFamily="49" charset="0"/>
              <a:buChar char="o"/>
            </a:pPr>
            <a:r>
              <a:rPr lang="en-US" dirty="0"/>
              <a:t>Engineers train models by feeding them a data set of training examples</a:t>
            </a:r>
          </a:p>
          <a:p>
            <a:pPr lvl="1">
              <a:buFont typeface="Courier New" panose="02070309020205020404" pitchFamily="49" charset="0"/>
              <a:buChar char="o"/>
            </a:pPr>
            <a:r>
              <a:rPr lang="en-US" dirty="0"/>
              <a:t>This human involvement in the provision and curation of this data can make a model's predictions susceptible to bias.</a:t>
            </a:r>
          </a:p>
          <a:p>
            <a:pPr marL="457200" lvl="1" indent="0">
              <a:buNone/>
            </a:pPr>
            <a:endParaRPr lang="en-US" dirty="0" smtClean="0"/>
          </a:p>
          <a:p>
            <a:r>
              <a:rPr lang="en-US" dirty="0" smtClean="0"/>
              <a:t>Important </a:t>
            </a:r>
            <a:r>
              <a:rPr lang="en-US" dirty="0"/>
              <a:t>to be aware of common human biases that can manifest in </a:t>
            </a:r>
            <a:r>
              <a:rPr lang="en-US" dirty="0" smtClean="0"/>
              <a:t>data</a:t>
            </a:r>
          </a:p>
          <a:p>
            <a:pPr lvl="1">
              <a:buFont typeface="Courier New" panose="02070309020205020404" pitchFamily="49" charset="0"/>
              <a:buChar char="o"/>
            </a:pPr>
            <a:r>
              <a:rPr lang="en-US" dirty="0" smtClean="0"/>
              <a:t>proactive </a:t>
            </a:r>
            <a:r>
              <a:rPr lang="en-US" dirty="0"/>
              <a:t>steps can be taken to mitigate their effects</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Types of Bias</a:t>
            </a:r>
            <a:endParaRPr lang="en-IN" dirty="0"/>
          </a:p>
        </p:txBody>
      </p:sp>
      <p:sp>
        <p:nvSpPr>
          <p:cNvPr id="3" name="Text Placeholder 2"/>
          <p:cNvSpPr>
            <a:spLocks noGrp="1"/>
          </p:cNvSpPr>
          <p:nvPr>
            <p:ph type="body" sz="quarter" idx="13"/>
          </p:nvPr>
        </p:nvSpPr>
        <p:spPr>
          <a:xfrm>
            <a:off x="857739" y="1600201"/>
            <a:ext cx="10160000" cy="4114799"/>
          </a:xfrm>
        </p:spPr>
        <p:txBody>
          <a:bodyPr/>
          <a:lstStyle/>
          <a:p>
            <a:r>
              <a:rPr lang="en-US" dirty="0"/>
              <a:t>Occurs when the frequency of events, properties, and/or outcomes captured in a data set does not accurately reflect their real-world frequency</a:t>
            </a:r>
          </a:p>
          <a:p>
            <a:r>
              <a:rPr lang="en-US" dirty="0"/>
              <a:t>Can arise because people tend to focus on documenting circumstances that are unusual or especially memorable</a:t>
            </a:r>
          </a:p>
          <a:p>
            <a:endParaRPr lang="en-US" dirty="0"/>
          </a:p>
          <a:p>
            <a:r>
              <a:rPr lang="en-US" dirty="0"/>
              <a:t>EXAMPLE: </a:t>
            </a:r>
            <a:endParaRPr lang="en-US" dirty="0" smtClean="0"/>
          </a:p>
          <a:p>
            <a:r>
              <a:rPr lang="en-US" dirty="0" smtClean="0"/>
              <a:t>A </a:t>
            </a:r>
            <a:r>
              <a:rPr lang="en-US" dirty="0"/>
              <a:t>sentiment-analysis model is trained to predict whether book reviews are positive or negative based on a corpus of user submissions to a popular website. The majority of reviews in the training data set reflect extreme opinions (reviewers who either loved or hated a book), because people were less likely to submit a review of a book if they did not respond to it strongly. As a result, the model is less able to correctly predict sentiment of reviews that use more subtle language to describe a book.</a:t>
            </a:r>
            <a:endParaRPr lang="en-IN" dirty="0"/>
          </a:p>
        </p:txBody>
      </p:sp>
      <p:sp>
        <p:nvSpPr>
          <p:cNvPr id="4" name="Text Placeholder 3"/>
          <p:cNvSpPr>
            <a:spLocks noGrp="1"/>
          </p:cNvSpPr>
          <p:nvPr>
            <p:ph type="body" sz="quarter" idx="14"/>
          </p:nvPr>
        </p:nvSpPr>
        <p:spPr/>
        <p:txBody>
          <a:bodyPr/>
          <a:lstStyle/>
          <a:p>
            <a:r>
              <a:rPr lang="en-IN" dirty="0"/>
              <a:t>Reporting Bias</a:t>
            </a:r>
          </a:p>
        </p:txBody>
      </p:sp>
    </p:spTree>
    <p:extLst>
      <p:ext uri="{BB962C8B-B14F-4D97-AF65-F5344CB8AC3E}">
        <p14:creationId xmlns:p14="http://schemas.microsoft.com/office/powerpoint/2010/main" val="24061411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Types of Bias</a:t>
            </a:r>
          </a:p>
        </p:txBody>
      </p:sp>
      <p:sp>
        <p:nvSpPr>
          <p:cNvPr id="3" name="Text Placeholder 2"/>
          <p:cNvSpPr>
            <a:spLocks noGrp="1"/>
          </p:cNvSpPr>
          <p:nvPr>
            <p:ph type="body" sz="quarter" idx="13"/>
          </p:nvPr>
        </p:nvSpPr>
        <p:spPr>
          <a:xfrm>
            <a:off x="857739" y="1600201"/>
            <a:ext cx="10160000" cy="4571999"/>
          </a:xfrm>
        </p:spPr>
        <p:txBody>
          <a:bodyPr/>
          <a:lstStyle/>
          <a:p>
            <a:r>
              <a:rPr lang="en-US" dirty="0"/>
              <a:t>Tendency to favor results generated by automated systems over those generated by non-automated systems, irrespective of the error rates of each</a:t>
            </a:r>
          </a:p>
          <a:p>
            <a:endParaRPr lang="en-US" dirty="0"/>
          </a:p>
          <a:p>
            <a:r>
              <a:rPr lang="en-US" dirty="0"/>
              <a:t>EXAMPLE: </a:t>
            </a:r>
            <a:endParaRPr lang="en-US" dirty="0" smtClean="0"/>
          </a:p>
          <a:p>
            <a:r>
              <a:rPr lang="en-US" dirty="0" smtClean="0"/>
              <a:t>Software </a:t>
            </a:r>
            <a:r>
              <a:rPr lang="en-US" dirty="0"/>
              <a:t>engineers working for a sprocket manufacturer were eager to deploy the new "groundbreaking" model they trained to identify tooth defects, until the factory supervisor pointed out that the model's precision and recall rates were both 15% lower than those of human inspectors.</a:t>
            </a:r>
            <a:endParaRPr lang="en-IN" dirty="0"/>
          </a:p>
        </p:txBody>
      </p:sp>
      <p:sp>
        <p:nvSpPr>
          <p:cNvPr id="4" name="Text Placeholder 3"/>
          <p:cNvSpPr>
            <a:spLocks noGrp="1"/>
          </p:cNvSpPr>
          <p:nvPr>
            <p:ph type="body" sz="quarter" idx="14"/>
          </p:nvPr>
        </p:nvSpPr>
        <p:spPr/>
        <p:txBody>
          <a:bodyPr/>
          <a:lstStyle/>
          <a:p>
            <a:r>
              <a:rPr lang="en-IN" dirty="0"/>
              <a:t>Automation Bias</a:t>
            </a:r>
          </a:p>
        </p:txBody>
      </p:sp>
    </p:spTree>
    <p:extLst>
      <p:ext uri="{BB962C8B-B14F-4D97-AF65-F5344CB8AC3E}">
        <p14:creationId xmlns:p14="http://schemas.microsoft.com/office/powerpoint/2010/main" val="16479159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Types of Bias</a:t>
            </a:r>
          </a:p>
        </p:txBody>
      </p:sp>
      <p:sp>
        <p:nvSpPr>
          <p:cNvPr id="3" name="Text Placeholder 2"/>
          <p:cNvSpPr>
            <a:spLocks noGrp="1"/>
          </p:cNvSpPr>
          <p:nvPr>
            <p:ph type="body" sz="quarter" idx="13"/>
          </p:nvPr>
        </p:nvSpPr>
        <p:spPr>
          <a:xfrm>
            <a:off x="857738" y="1600201"/>
            <a:ext cx="10800861" cy="5105399"/>
          </a:xfrm>
        </p:spPr>
        <p:txBody>
          <a:bodyPr>
            <a:normAutofit fontScale="85000" lnSpcReduction="10000"/>
          </a:bodyPr>
          <a:lstStyle/>
          <a:p>
            <a:r>
              <a:rPr lang="en-US" dirty="0"/>
              <a:t>Selection bias occurs if a data set's examples are chosen in a way that is not reflective of their real-world distribution</a:t>
            </a:r>
          </a:p>
          <a:p>
            <a:endParaRPr lang="en-US" dirty="0"/>
          </a:p>
          <a:p>
            <a:r>
              <a:rPr lang="en-US" dirty="0"/>
              <a:t>Coverage bias: Data is not selected in a representative fashion.</a:t>
            </a:r>
          </a:p>
          <a:p>
            <a:pPr lvl="1">
              <a:buFont typeface="Courier New" panose="02070309020205020404" pitchFamily="49" charset="0"/>
              <a:buChar char="o"/>
            </a:pPr>
            <a:r>
              <a:rPr lang="en-US" dirty="0" smtClean="0"/>
              <a:t>EXAMPLE</a:t>
            </a:r>
            <a:r>
              <a:rPr lang="en-US" dirty="0"/>
              <a:t>: A model is trained to predict future sales of a new product based on phone surveys conducted </a:t>
            </a:r>
            <a:endParaRPr lang="en-US" dirty="0" smtClean="0"/>
          </a:p>
          <a:p>
            <a:pPr marL="457200" lvl="1" indent="0">
              <a:buNone/>
            </a:pPr>
            <a:r>
              <a:rPr lang="en-US" dirty="0" smtClean="0"/>
              <a:t>with </a:t>
            </a:r>
            <a:r>
              <a:rPr lang="en-US" dirty="0"/>
              <a:t>a sample of consumers who bought the product. Consumers who instead opted to buy a competing product </a:t>
            </a:r>
            <a:endParaRPr lang="en-US" dirty="0" smtClean="0"/>
          </a:p>
          <a:p>
            <a:pPr marL="457200" lvl="1" indent="0">
              <a:buNone/>
            </a:pPr>
            <a:r>
              <a:rPr lang="en-US" dirty="0" smtClean="0"/>
              <a:t>were </a:t>
            </a:r>
            <a:r>
              <a:rPr lang="en-US" dirty="0"/>
              <a:t>not surveyed, and as a result, this group of people was not represented in the training data.</a:t>
            </a:r>
          </a:p>
          <a:p>
            <a:endParaRPr lang="en-US" dirty="0"/>
          </a:p>
          <a:p>
            <a:r>
              <a:rPr lang="en-US" dirty="0"/>
              <a:t>Non-response bias (or participation bias): Data ends up being unrepresentative due to participation gaps in the </a:t>
            </a:r>
            <a:endParaRPr lang="en-US" dirty="0" smtClean="0"/>
          </a:p>
          <a:p>
            <a:pPr marL="0" indent="0">
              <a:buNone/>
            </a:pPr>
            <a:r>
              <a:rPr lang="en-US" dirty="0" smtClean="0"/>
              <a:t>data-collection </a:t>
            </a:r>
            <a:r>
              <a:rPr lang="en-US" dirty="0"/>
              <a:t>process.</a:t>
            </a:r>
          </a:p>
          <a:p>
            <a:pPr lvl="1">
              <a:buFont typeface="Courier New" panose="02070309020205020404" pitchFamily="49" charset="0"/>
              <a:buChar char="o"/>
            </a:pPr>
            <a:r>
              <a:rPr lang="en-US" dirty="0"/>
              <a:t>EXAMPLE: A model is trained to predict future sales of a new product based on phone surveys conducted </a:t>
            </a:r>
            <a:endParaRPr lang="en-US" dirty="0" smtClean="0"/>
          </a:p>
          <a:p>
            <a:pPr marL="457200" lvl="1" indent="0">
              <a:buNone/>
            </a:pPr>
            <a:r>
              <a:rPr lang="en-US" dirty="0" smtClean="0"/>
              <a:t>with </a:t>
            </a:r>
            <a:r>
              <a:rPr lang="en-US" dirty="0"/>
              <a:t>a sample of consumers who bought the product and with a sample of consumers who bought a competing </a:t>
            </a:r>
            <a:endParaRPr lang="en-US" dirty="0" smtClean="0"/>
          </a:p>
          <a:p>
            <a:pPr marL="457200" lvl="1" indent="0">
              <a:buNone/>
            </a:pPr>
            <a:r>
              <a:rPr lang="en-US" dirty="0" smtClean="0"/>
              <a:t>product</a:t>
            </a:r>
            <a:r>
              <a:rPr lang="en-US" dirty="0"/>
              <a:t>. Consumers who bought the competing product were 80% more likely to refuse to complete the survey, and </a:t>
            </a:r>
            <a:endParaRPr lang="en-US" dirty="0" smtClean="0"/>
          </a:p>
          <a:p>
            <a:pPr marL="457200" lvl="1" indent="0">
              <a:buNone/>
            </a:pPr>
            <a:r>
              <a:rPr lang="en-US" dirty="0" smtClean="0"/>
              <a:t>their </a:t>
            </a:r>
            <a:r>
              <a:rPr lang="en-US" dirty="0"/>
              <a:t>data was underrepresented in the sample.</a:t>
            </a:r>
          </a:p>
          <a:p>
            <a:endParaRPr lang="en-US" dirty="0"/>
          </a:p>
          <a:p>
            <a:r>
              <a:rPr lang="en-US" dirty="0"/>
              <a:t>Sampling bias: Proper randomization is not used during data collection.</a:t>
            </a:r>
          </a:p>
          <a:p>
            <a:pPr lvl="1">
              <a:buFont typeface="Courier New" panose="02070309020205020404" pitchFamily="49" charset="0"/>
              <a:buChar char="o"/>
            </a:pPr>
            <a:r>
              <a:rPr lang="en-US" dirty="0"/>
              <a:t>EXAMPLE: A model is trained to predict future sales of a new product based on phone surveys conducted with a </a:t>
            </a:r>
            <a:endParaRPr lang="en-US" dirty="0" smtClean="0"/>
          </a:p>
          <a:p>
            <a:pPr marL="457200" lvl="1" indent="0">
              <a:buNone/>
            </a:pPr>
            <a:r>
              <a:rPr lang="en-US" dirty="0" smtClean="0"/>
              <a:t>sample </a:t>
            </a:r>
            <a:r>
              <a:rPr lang="en-US" dirty="0"/>
              <a:t>of consumers who bought the product and with a sample of consumers who bought a competing product. </a:t>
            </a:r>
            <a:endParaRPr lang="en-US" dirty="0" smtClean="0"/>
          </a:p>
          <a:p>
            <a:pPr marL="457200" lvl="1" indent="0">
              <a:buNone/>
            </a:pPr>
            <a:r>
              <a:rPr lang="en-US" dirty="0" smtClean="0"/>
              <a:t>Instead </a:t>
            </a:r>
            <a:r>
              <a:rPr lang="en-US" dirty="0"/>
              <a:t>of randomly targeting consumers, the </a:t>
            </a:r>
            <a:r>
              <a:rPr lang="en-US" dirty="0" err="1"/>
              <a:t>surveyer</a:t>
            </a:r>
            <a:r>
              <a:rPr lang="en-US" dirty="0"/>
              <a:t> chose the first 200 consumers that responded to an email, who </a:t>
            </a:r>
            <a:endParaRPr lang="en-US" dirty="0" smtClean="0"/>
          </a:p>
          <a:p>
            <a:pPr marL="457200" lvl="1" indent="0">
              <a:buNone/>
            </a:pPr>
            <a:r>
              <a:rPr lang="en-US" dirty="0" smtClean="0"/>
              <a:t>might </a:t>
            </a:r>
            <a:r>
              <a:rPr lang="en-US" dirty="0"/>
              <a:t>have been more enthusiastic about the product than average purchasers.</a:t>
            </a:r>
            <a:endParaRPr lang="en-IN" dirty="0"/>
          </a:p>
        </p:txBody>
      </p:sp>
      <p:sp>
        <p:nvSpPr>
          <p:cNvPr id="4" name="Text Placeholder 3"/>
          <p:cNvSpPr>
            <a:spLocks noGrp="1"/>
          </p:cNvSpPr>
          <p:nvPr>
            <p:ph type="body" sz="quarter" idx="14"/>
          </p:nvPr>
        </p:nvSpPr>
        <p:spPr/>
        <p:txBody>
          <a:bodyPr/>
          <a:lstStyle/>
          <a:p>
            <a:r>
              <a:rPr lang="en-US" dirty="0"/>
              <a:t>Selection Bias</a:t>
            </a:r>
          </a:p>
          <a:p>
            <a:endParaRPr lang="en-IN" dirty="0"/>
          </a:p>
        </p:txBody>
      </p:sp>
    </p:spTree>
    <p:extLst>
      <p:ext uri="{BB962C8B-B14F-4D97-AF65-F5344CB8AC3E}">
        <p14:creationId xmlns:p14="http://schemas.microsoft.com/office/powerpoint/2010/main" val="22050541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Types of Bias</a:t>
            </a:r>
          </a:p>
        </p:txBody>
      </p:sp>
      <p:sp>
        <p:nvSpPr>
          <p:cNvPr id="3" name="Text Placeholder 2"/>
          <p:cNvSpPr>
            <a:spLocks noGrp="1"/>
          </p:cNvSpPr>
          <p:nvPr>
            <p:ph type="body" sz="quarter" idx="13"/>
          </p:nvPr>
        </p:nvSpPr>
        <p:spPr>
          <a:xfrm>
            <a:off x="329247" y="1600201"/>
            <a:ext cx="10688492" cy="4571999"/>
          </a:xfrm>
        </p:spPr>
        <p:txBody>
          <a:bodyPr>
            <a:normAutofit lnSpcReduction="10000"/>
          </a:bodyPr>
          <a:lstStyle/>
          <a:p>
            <a:r>
              <a:rPr lang="en-US" dirty="0"/>
              <a:t>Tendency to generalize what is true of individuals to an entire group to which they belong</a:t>
            </a:r>
          </a:p>
          <a:p>
            <a:endParaRPr lang="en-US" dirty="0" smtClean="0"/>
          </a:p>
          <a:p>
            <a:r>
              <a:rPr lang="en-US" dirty="0" smtClean="0"/>
              <a:t>Two </a:t>
            </a:r>
            <a:r>
              <a:rPr lang="en-US" dirty="0"/>
              <a:t>key manifestations </a:t>
            </a:r>
            <a:r>
              <a:rPr lang="en-US" dirty="0" smtClean="0"/>
              <a:t>are:</a:t>
            </a:r>
          </a:p>
          <a:p>
            <a:r>
              <a:rPr lang="en-US" dirty="0" smtClean="0"/>
              <a:t>In-group </a:t>
            </a:r>
            <a:r>
              <a:rPr lang="en-US" dirty="0"/>
              <a:t>bias</a:t>
            </a:r>
          </a:p>
          <a:p>
            <a:pPr lvl="1">
              <a:buFont typeface="Courier New" panose="02070309020205020404" pitchFamily="49" charset="0"/>
              <a:buChar char="o"/>
            </a:pPr>
            <a:r>
              <a:rPr lang="en-US" dirty="0"/>
              <a:t>A preference for members of a group to which you also belong, or for characteristics that you also share.</a:t>
            </a:r>
          </a:p>
          <a:p>
            <a:pPr lvl="1">
              <a:buFont typeface="Courier New" panose="02070309020205020404" pitchFamily="49" charset="0"/>
              <a:buChar char="o"/>
            </a:pPr>
            <a:r>
              <a:rPr lang="en-US" dirty="0"/>
              <a:t>EXAMPLE: Two engineers training a résumé-screening model for software developers are predisposed to </a:t>
            </a:r>
            <a:endParaRPr lang="en-US" dirty="0" smtClean="0"/>
          </a:p>
          <a:p>
            <a:pPr marL="457200" lvl="1" indent="0">
              <a:buNone/>
            </a:pPr>
            <a:r>
              <a:rPr lang="en-US" dirty="0" smtClean="0"/>
              <a:t>believe </a:t>
            </a:r>
            <a:r>
              <a:rPr lang="en-US" dirty="0"/>
              <a:t>that applicants who attended the same computer-science academy as they both did are more qualified </a:t>
            </a:r>
            <a:r>
              <a:rPr lang="en-US" dirty="0" smtClean="0"/>
              <a:t>for </a:t>
            </a:r>
            <a:r>
              <a:rPr lang="en-US" dirty="0"/>
              <a:t>the role.</a:t>
            </a:r>
          </a:p>
          <a:p>
            <a:endParaRPr lang="en-US" dirty="0"/>
          </a:p>
          <a:p>
            <a:r>
              <a:rPr lang="en-US" dirty="0"/>
              <a:t>Out-group homogeneity bias</a:t>
            </a:r>
          </a:p>
          <a:p>
            <a:pPr lvl="1">
              <a:buFont typeface="Courier New" panose="02070309020205020404" pitchFamily="49" charset="0"/>
              <a:buChar char="o"/>
            </a:pPr>
            <a:r>
              <a:rPr lang="en-US" dirty="0"/>
              <a:t>A tendency to stereotype individual members of a group to which you do not belong, or to see their characteristics as more uniform.</a:t>
            </a:r>
          </a:p>
          <a:p>
            <a:pPr lvl="1">
              <a:buFont typeface="Courier New" panose="02070309020205020404" pitchFamily="49" charset="0"/>
              <a:buChar char="o"/>
            </a:pPr>
            <a:r>
              <a:rPr lang="en-US" dirty="0"/>
              <a:t>EXAMPLE: Two engineers training a résumé-screening model for software developers are predisposed to </a:t>
            </a:r>
            <a:endParaRPr lang="en-US" dirty="0" smtClean="0"/>
          </a:p>
          <a:p>
            <a:pPr lvl="1">
              <a:buFont typeface="Courier New" panose="02070309020205020404" pitchFamily="49" charset="0"/>
              <a:buChar char="o"/>
            </a:pPr>
            <a:r>
              <a:rPr lang="en-US" dirty="0" smtClean="0"/>
              <a:t>believe </a:t>
            </a:r>
            <a:r>
              <a:rPr lang="en-US" dirty="0"/>
              <a:t>that all applicants who did not attend a computer-science academy do not have sufficient expertise </a:t>
            </a:r>
            <a:endParaRPr lang="en-US" dirty="0" smtClean="0"/>
          </a:p>
          <a:p>
            <a:pPr marL="457200" lvl="1" indent="0">
              <a:buNone/>
            </a:pPr>
            <a:r>
              <a:rPr lang="en-US" dirty="0" smtClean="0"/>
              <a:t>for </a:t>
            </a:r>
            <a:r>
              <a:rPr lang="en-US" dirty="0"/>
              <a:t>the role.</a:t>
            </a:r>
            <a:endParaRPr lang="en-IN" dirty="0"/>
          </a:p>
        </p:txBody>
      </p:sp>
      <p:sp>
        <p:nvSpPr>
          <p:cNvPr id="4" name="Text Placeholder 3"/>
          <p:cNvSpPr>
            <a:spLocks noGrp="1"/>
          </p:cNvSpPr>
          <p:nvPr>
            <p:ph type="body" sz="quarter" idx="14"/>
          </p:nvPr>
        </p:nvSpPr>
        <p:spPr/>
        <p:txBody>
          <a:bodyPr/>
          <a:lstStyle/>
          <a:p>
            <a:r>
              <a:rPr lang="en-US" dirty="0"/>
              <a:t>Group Attribution Bias</a:t>
            </a:r>
          </a:p>
          <a:p>
            <a:endParaRPr lang="en-IN" dirty="0"/>
          </a:p>
        </p:txBody>
      </p:sp>
    </p:spTree>
    <p:extLst>
      <p:ext uri="{BB962C8B-B14F-4D97-AF65-F5344CB8AC3E}">
        <p14:creationId xmlns:p14="http://schemas.microsoft.com/office/powerpoint/2010/main" val="30234229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Types of Bias</a:t>
            </a:r>
          </a:p>
        </p:txBody>
      </p:sp>
      <p:sp>
        <p:nvSpPr>
          <p:cNvPr id="3" name="Text Placeholder 2"/>
          <p:cNvSpPr>
            <a:spLocks noGrp="1"/>
          </p:cNvSpPr>
          <p:nvPr>
            <p:ph type="body" sz="quarter" idx="13"/>
          </p:nvPr>
        </p:nvSpPr>
        <p:spPr>
          <a:xfrm>
            <a:off x="329247" y="1600201"/>
            <a:ext cx="11196956" cy="5029199"/>
          </a:xfrm>
        </p:spPr>
        <p:txBody>
          <a:bodyPr>
            <a:normAutofit fontScale="92500" lnSpcReduction="20000"/>
          </a:bodyPr>
          <a:lstStyle/>
          <a:p>
            <a:r>
              <a:rPr lang="en-US" dirty="0"/>
              <a:t>Occurs when assumptions are made based on one's own mental models and personal experiences that do </a:t>
            </a:r>
            <a:endParaRPr lang="en-US" dirty="0"/>
          </a:p>
          <a:p>
            <a:pPr marL="0" indent="0">
              <a:buNone/>
            </a:pPr>
            <a:r>
              <a:rPr lang="en-US" dirty="0" smtClean="0"/>
              <a:t>not </a:t>
            </a:r>
            <a:r>
              <a:rPr lang="en-US" dirty="0"/>
              <a:t>necessarily apply more </a:t>
            </a:r>
            <a:r>
              <a:rPr lang="en-US" dirty="0" smtClean="0"/>
              <a:t>generally</a:t>
            </a:r>
          </a:p>
          <a:p>
            <a:r>
              <a:rPr lang="en-US" dirty="0" smtClean="0"/>
              <a:t>EXAMPLE:</a:t>
            </a:r>
          </a:p>
          <a:p>
            <a:pPr lvl="1">
              <a:buFont typeface="Courier New" panose="02070309020205020404" pitchFamily="49" charset="0"/>
              <a:buChar char="o"/>
            </a:pPr>
            <a:r>
              <a:rPr lang="en-US" dirty="0" smtClean="0"/>
              <a:t>An </a:t>
            </a:r>
            <a:r>
              <a:rPr lang="en-US" dirty="0"/>
              <a:t>engineer training a gesture-recognition model uses a head shake as a feature to indicate a person is communicating the </a:t>
            </a:r>
            <a:endParaRPr lang="en-US" dirty="0" smtClean="0"/>
          </a:p>
          <a:p>
            <a:pPr marL="457200" lvl="1" indent="0">
              <a:buNone/>
            </a:pPr>
            <a:r>
              <a:rPr lang="en-US" dirty="0" smtClean="0"/>
              <a:t>word </a:t>
            </a:r>
            <a:r>
              <a:rPr lang="en-US" dirty="0"/>
              <a:t>"no." However, in some regions of the world, a head shake actually signifies "yes."</a:t>
            </a:r>
          </a:p>
          <a:p>
            <a:endParaRPr lang="en-US" dirty="0"/>
          </a:p>
          <a:p>
            <a:r>
              <a:rPr lang="en-US" dirty="0"/>
              <a:t>Confirmation bias</a:t>
            </a:r>
          </a:p>
          <a:p>
            <a:pPr lvl="1">
              <a:buFont typeface="Courier New" panose="02070309020205020404" pitchFamily="49" charset="0"/>
              <a:buChar char="o"/>
            </a:pPr>
            <a:r>
              <a:rPr lang="en-US" dirty="0"/>
              <a:t>Model builders unconsciously process data in ways that affirm preexisting beliefs and hypotheses</a:t>
            </a:r>
          </a:p>
          <a:p>
            <a:endParaRPr lang="en-US" dirty="0"/>
          </a:p>
          <a:p>
            <a:r>
              <a:rPr lang="en-US" dirty="0"/>
              <a:t>Experimenter's bias</a:t>
            </a:r>
          </a:p>
          <a:p>
            <a:pPr lvl="1">
              <a:buFont typeface="Courier New" panose="02070309020205020404" pitchFamily="49" charset="0"/>
              <a:buChar char="o"/>
            </a:pPr>
            <a:r>
              <a:rPr lang="en-US" dirty="0"/>
              <a:t>In some cases, a model builder may actually keep training a model until it produces a result that aligns with their original </a:t>
            </a:r>
            <a:endParaRPr lang="en-US" dirty="0" smtClean="0"/>
          </a:p>
          <a:p>
            <a:pPr marL="457200" lvl="1" indent="0">
              <a:buNone/>
            </a:pPr>
            <a:r>
              <a:rPr lang="en-US" dirty="0" smtClean="0"/>
              <a:t>hypothesis</a:t>
            </a:r>
            <a:endParaRPr lang="en-US" dirty="0"/>
          </a:p>
          <a:p>
            <a:endParaRPr lang="en-US" dirty="0"/>
          </a:p>
          <a:p>
            <a:r>
              <a:rPr lang="en-US" dirty="0"/>
              <a:t>EXAMPLE:</a:t>
            </a:r>
          </a:p>
          <a:p>
            <a:pPr lvl="1">
              <a:buFont typeface="Courier New" panose="02070309020205020404" pitchFamily="49" charset="0"/>
              <a:buChar char="o"/>
            </a:pPr>
            <a:r>
              <a:rPr lang="en-US" dirty="0"/>
              <a:t>An engineer is building a model that predicts aggressiveness in dogs based on a variety of features (height, weight, breed, </a:t>
            </a:r>
            <a:endParaRPr lang="en-US" dirty="0" smtClean="0"/>
          </a:p>
          <a:p>
            <a:pPr marL="457200" lvl="1" indent="0">
              <a:buNone/>
            </a:pPr>
            <a:r>
              <a:rPr lang="en-US" dirty="0" smtClean="0"/>
              <a:t>environment</a:t>
            </a:r>
            <a:r>
              <a:rPr lang="en-US" dirty="0"/>
              <a:t>). The engineer had an unpleasant encounter with a hyperactive toy poodle as a child, and ever since has </a:t>
            </a:r>
            <a:endParaRPr lang="en-US" dirty="0" smtClean="0"/>
          </a:p>
          <a:p>
            <a:pPr marL="457200" lvl="1" indent="0">
              <a:buNone/>
            </a:pPr>
            <a:r>
              <a:rPr lang="en-US" dirty="0" smtClean="0"/>
              <a:t>associated </a:t>
            </a:r>
            <a:r>
              <a:rPr lang="en-US" dirty="0"/>
              <a:t>the breed with aggression. When the trained model predicted most toy poodles to be relatively docile, the </a:t>
            </a:r>
            <a:endParaRPr lang="en-US" dirty="0" smtClean="0"/>
          </a:p>
          <a:p>
            <a:pPr marL="457200" lvl="1" indent="0">
              <a:buNone/>
            </a:pPr>
            <a:r>
              <a:rPr lang="en-US" dirty="0" smtClean="0"/>
              <a:t>engineer </a:t>
            </a:r>
            <a:r>
              <a:rPr lang="en-US" dirty="0"/>
              <a:t>retrained the model several more times until it produced a result showing smaller poodles to be more violent.</a:t>
            </a:r>
            <a:endParaRPr lang="en-IN" dirty="0"/>
          </a:p>
        </p:txBody>
      </p:sp>
      <p:sp>
        <p:nvSpPr>
          <p:cNvPr id="4" name="Text Placeholder 3"/>
          <p:cNvSpPr>
            <a:spLocks noGrp="1"/>
          </p:cNvSpPr>
          <p:nvPr>
            <p:ph type="body" sz="quarter" idx="14"/>
          </p:nvPr>
        </p:nvSpPr>
        <p:spPr/>
        <p:txBody>
          <a:bodyPr/>
          <a:lstStyle/>
          <a:p>
            <a:r>
              <a:rPr lang="en-US" dirty="0"/>
              <a:t>Implicit Bias</a:t>
            </a:r>
          </a:p>
          <a:p>
            <a:endParaRPr lang="en-IN" dirty="0"/>
          </a:p>
        </p:txBody>
      </p:sp>
    </p:spTree>
    <p:extLst>
      <p:ext uri="{BB962C8B-B14F-4D97-AF65-F5344CB8AC3E}">
        <p14:creationId xmlns:p14="http://schemas.microsoft.com/office/powerpoint/2010/main" val="35032919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Fairness</a:t>
            </a:r>
            <a:r>
              <a:rPr lang="en-US" dirty="0"/>
              <a:t>: Identifying Bias</a:t>
            </a:r>
            <a:br>
              <a:rPr lang="en-US" dirty="0"/>
            </a:br>
            <a:endParaRPr lang="en-US" dirty="0"/>
          </a:p>
        </p:txBody>
      </p:sp>
      <p:sp>
        <p:nvSpPr>
          <p:cNvPr id="3" name="Text Placeholder 2"/>
          <p:cNvSpPr>
            <a:spLocks noGrp="1"/>
          </p:cNvSpPr>
          <p:nvPr>
            <p:ph type="body" sz="quarter" idx="13"/>
          </p:nvPr>
        </p:nvSpPr>
        <p:spPr>
          <a:xfrm>
            <a:off x="152401" y="1600201"/>
            <a:ext cx="6553200" cy="4800599"/>
          </a:xfrm>
        </p:spPr>
        <p:txBody>
          <a:bodyPr>
            <a:normAutofit fontScale="92500" lnSpcReduction="20000"/>
          </a:bodyPr>
          <a:lstStyle/>
          <a:p>
            <a:r>
              <a:rPr lang="en-US" dirty="0"/>
              <a:t>If your data set has one or more features that have </a:t>
            </a:r>
            <a:endParaRPr lang="en-US" dirty="0" smtClean="0"/>
          </a:p>
          <a:p>
            <a:pPr marL="0" indent="0">
              <a:buNone/>
            </a:pPr>
            <a:r>
              <a:rPr lang="en-US" dirty="0" smtClean="0"/>
              <a:t>missing </a:t>
            </a:r>
            <a:r>
              <a:rPr lang="en-US" dirty="0"/>
              <a:t>values for a large number of examples, that could be </a:t>
            </a:r>
            <a:endParaRPr lang="en-US" dirty="0" smtClean="0"/>
          </a:p>
          <a:p>
            <a:pPr marL="0" indent="0">
              <a:buNone/>
            </a:pPr>
            <a:r>
              <a:rPr lang="en-US" dirty="0" smtClean="0"/>
              <a:t>an </a:t>
            </a:r>
            <a:r>
              <a:rPr lang="en-US" dirty="0"/>
              <a:t>indicator that certain key characteristics of your data set are </a:t>
            </a:r>
            <a:endParaRPr lang="en-US" dirty="0" smtClean="0"/>
          </a:p>
          <a:p>
            <a:pPr marL="0" indent="0">
              <a:buNone/>
            </a:pPr>
            <a:r>
              <a:rPr lang="en-US" dirty="0" smtClean="0"/>
              <a:t>under-represented</a:t>
            </a:r>
            <a:r>
              <a:rPr lang="en-US" dirty="0" smtClean="0"/>
              <a:t>.</a:t>
            </a:r>
            <a:endParaRPr lang="en-US" dirty="0"/>
          </a:p>
          <a:p>
            <a:r>
              <a:rPr lang="en-US" dirty="0"/>
              <a:t>For example, the table below shows a summary of key stats for a subset of features in the California Housing dataset</a:t>
            </a:r>
          </a:p>
          <a:p>
            <a:r>
              <a:rPr lang="en-US" dirty="0"/>
              <a:t>Suppose instead that three features (population, households, </a:t>
            </a:r>
            <a:endParaRPr lang="en-US" dirty="0" smtClean="0"/>
          </a:p>
          <a:p>
            <a:pPr marL="0" indent="0">
              <a:buNone/>
            </a:pPr>
            <a:r>
              <a:rPr lang="en-US" dirty="0" smtClean="0"/>
              <a:t>and </a:t>
            </a:r>
            <a:r>
              <a:rPr lang="en-US" dirty="0" err="1"/>
              <a:t>median_income</a:t>
            </a:r>
            <a:r>
              <a:rPr lang="en-US" dirty="0"/>
              <a:t>) only had a count of 3000—in other words, </a:t>
            </a:r>
            <a:endParaRPr lang="en-US" dirty="0" smtClean="0"/>
          </a:p>
          <a:p>
            <a:pPr marL="0" indent="0">
              <a:buNone/>
            </a:pPr>
            <a:r>
              <a:rPr lang="en-US" dirty="0" smtClean="0"/>
              <a:t>that </a:t>
            </a:r>
            <a:r>
              <a:rPr lang="en-US" dirty="0"/>
              <a:t>there were 14,000 missing values for each feature.</a:t>
            </a:r>
          </a:p>
          <a:p>
            <a:r>
              <a:rPr lang="en-US" dirty="0"/>
              <a:t>These 14,000 missing values would make it much more difficult </a:t>
            </a:r>
            <a:endParaRPr lang="en-US" dirty="0" smtClean="0"/>
          </a:p>
          <a:p>
            <a:pPr marL="0" indent="0">
              <a:buNone/>
            </a:pPr>
            <a:r>
              <a:rPr lang="en-US" dirty="0" smtClean="0"/>
              <a:t>to </a:t>
            </a:r>
            <a:r>
              <a:rPr lang="en-US" dirty="0"/>
              <a:t>accurately correlate average income of households with median </a:t>
            </a:r>
            <a:endParaRPr lang="en-US" dirty="0" smtClean="0"/>
          </a:p>
          <a:p>
            <a:pPr marL="0" indent="0">
              <a:buNone/>
            </a:pPr>
            <a:r>
              <a:rPr lang="en-US" dirty="0" smtClean="0"/>
              <a:t>house </a:t>
            </a:r>
            <a:r>
              <a:rPr lang="en-US" dirty="0"/>
              <a:t>prices</a:t>
            </a:r>
          </a:p>
          <a:p>
            <a:r>
              <a:rPr lang="en-US" dirty="0"/>
              <a:t>Before training a model on this data, it would be prudent to </a:t>
            </a:r>
            <a:endParaRPr lang="en-US" dirty="0" smtClean="0"/>
          </a:p>
          <a:p>
            <a:pPr marL="0" indent="0">
              <a:buNone/>
            </a:pPr>
            <a:r>
              <a:rPr lang="en-US" dirty="0" smtClean="0"/>
              <a:t>investigate </a:t>
            </a:r>
            <a:r>
              <a:rPr lang="en-US" dirty="0"/>
              <a:t>the cause of these missing values to ensure that there </a:t>
            </a:r>
            <a:endParaRPr lang="en-US" dirty="0" smtClean="0"/>
          </a:p>
          <a:p>
            <a:pPr marL="0" indent="0">
              <a:buNone/>
            </a:pPr>
            <a:r>
              <a:rPr lang="en-US" dirty="0" smtClean="0"/>
              <a:t>are </a:t>
            </a:r>
            <a:r>
              <a:rPr lang="en-US" dirty="0"/>
              <a:t>no latent biases responsible for missing income </a:t>
            </a:r>
            <a:r>
              <a:rPr lang="en-US" dirty="0" smtClean="0"/>
              <a:t>and </a:t>
            </a:r>
          </a:p>
          <a:p>
            <a:pPr marL="0" indent="0">
              <a:buNone/>
            </a:pPr>
            <a:r>
              <a:rPr lang="en-US" dirty="0" smtClean="0"/>
              <a:t>population </a:t>
            </a:r>
            <a:r>
              <a:rPr lang="en-US" dirty="0"/>
              <a:t>data.</a:t>
            </a:r>
          </a:p>
        </p:txBody>
      </p:sp>
      <p:sp>
        <p:nvSpPr>
          <p:cNvPr id="4" name="Text Placeholder 3"/>
          <p:cNvSpPr>
            <a:spLocks noGrp="1"/>
          </p:cNvSpPr>
          <p:nvPr>
            <p:ph type="body" sz="quarter" idx="14"/>
          </p:nvPr>
        </p:nvSpPr>
        <p:spPr/>
        <p:txBody>
          <a:bodyPr/>
          <a:lstStyle/>
          <a:p>
            <a:r>
              <a:rPr lang="en-US" dirty="0"/>
              <a:t>Missing Feature Values</a:t>
            </a:r>
          </a:p>
        </p:txBody>
      </p:sp>
      <p:pic>
        <p:nvPicPr>
          <p:cNvPr id="5" name="Picture 4"/>
          <p:cNvPicPr>
            <a:picLocks noChangeAspect="1"/>
          </p:cNvPicPr>
          <p:nvPr/>
        </p:nvPicPr>
        <p:blipFill>
          <a:blip r:embed="rId2"/>
          <a:stretch>
            <a:fillRect/>
          </a:stretch>
        </p:blipFill>
        <p:spPr>
          <a:xfrm>
            <a:off x="6678185" y="2209800"/>
            <a:ext cx="5483835" cy="2815644"/>
          </a:xfrm>
          <a:prstGeom prst="rect">
            <a:avLst/>
          </a:prstGeom>
        </p:spPr>
      </p:pic>
    </p:spTree>
    <p:extLst>
      <p:ext uri="{BB962C8B-B14F-4D97-AF65-F5344CB8AC3E}">
        <p14:creationId xmlns:p14="http://schemas.microsoft.com/office/powerpoint/2010/main" val="103360888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Fairness</a:t>
            </a:r>
            <a:r>
              <a:rPr lang="en-US" dirty="0"/>
              <a:t>: Identifying Bias</a:t>
            </a:r>
            <a:br>
              <a:rPr lang="en-US" dirty="0"/>
            </a:br>
            <a:endParaRPr lang="en-US" dirty="0"/>
          </a:p>
        </p:txBody>
      </p:sp>
      <p:sp>
        <p:nvSpPr>
          <p:cNvPr id="3" name="Text Placeholder 2"/>
          <p:cNvSpPr>
            <a:spLocks noGrp="1"/>
          </p:cNvSpPr>
          <p:nvPr>
            <p:ph type="body" sz="quarter" idx="13"/>
          </p:nvPr>
        </p:nvSpPr>
        <p:spPr>
          <a:xfrm>
            <a:off x="329247" y="1600201"/>
            <a:ext cx="4166553" cy="4571999"/>
          </a:xfrm>
        </p:spPr>
        <p:txBody>
          <a:bodyPr/>
          <a:lstStyle/>
          <a:p>
            <a:r>
              <a:rPr lang="en-US" dirty="0"/>
              <a:t>When exploring data, you should </a:t>
            </a:r>
            <a:endParaRPr lang="en-US" dirty="0" smtClean="0"/>
          </a:p>
          <a:p>
            <a:pPr marL="0" indent="0">
              <a:buNone/>
            </a:pPr>
            <a:r>
              <a:rPr lang="en-US" dirty="0" smtClean="0"/>
              <a:t>also </a:t>
            </a:r>
            <a:r>
              <a:rPr lang="en-US" dirty="0"/>
              <a:t>look for examples that contain </a:t>
            </a:r>
            <a:endParaRPr lang="en-US" dirty="0" smtClean="0"/>
          </a:p>
          <a:p>
            <a:pPr marL="0" indent="0">
              <a:buNone/>
            </a:pPr>
            <a:r>
              <a:rPr lang="en-US" dirty="0" smtClean="0"/>
              <a:t>feature </a:t>
            </a:r>
            <a:r>
              <a:rPr lang="en-US" dirty="0"/>
              <a:t>values that stand out as </a:t>
            </a:r>
            <a:endParaRPr lang="en-US" dirty="0" smtClean="0"/>
          </a:p>
          <a:p>
            <a:pPr marL="0" indent="0">
              <a:buNone/>
            </a:pPr>
            <a:r>
              <a:rPr lang="en-US" dirty="0" smtClean="0"/>
              <a:t>especially </a:t>
            </a:r>
            <a:r>
              <a:rPr lang="en-US" dirty="0"/>
              <a:t>uncharacteristic or </a:t>
            </a:r>
            <a:r>
              <a:rPr lang="en-US" dirty="0" smtClean="0"/>
              <a:t>unusual</a:t>
            </a:r>
          </a:p>
          <a:p>
            <a:r>
              <a:rPr lang="en-US" dirty="0" smtClean="0"/>
              <a:t>These </a:t>
            </a:r>
            <a:r>
              <a:rPr lang="en-US" dirty="0"/>
              <a:t>unexpected feature values </a:t>
            </a:r>
            <a:endParaRPr lang="en-US" dirty="0" smtClean="0"/>
          </a:p>
          <a:p>
            <a:pPr marL="0" indent="0">
              <a:buNone/>
            </a:pPr>
            <a:r>
              <a:rPr lang="en-US" dirty="0" smtClean="0"/>
              <a:t>could </a:t>
            </a:r>
            <a:r>
              <a:rPr lang="en-US" dirty="0"/>
              <a:t>indicate problems that occurred </a:t>
            </a:r>
            <a:endParaRPr lang="en-US" dirty="0" smtClean="0"/>
          </a:p>
          <a:p>
            <a:pPr marL="0" indent="0">
              <a:buNone/>
            </a:pPr>
            <a:r>
              <a:rPr lang="en-US" dirty="0" smtClean="0"/>
              <a:t>during </a:t>
            </a:r>
            <a:r>
              <a:rPr lang="en-US" dirty="0"/>
              <a:t>data collection or other </a:t>
            </a:r>
            <a:endParaRPr lang="en-US" dirty="0" smtClean="0"/>
          </a:p>
          <a:p>
            <a:pPr marL="0" indent="0">
              <a:buNone/>
            </a:pPr>
            <a:r>
              <a:rPr lang="en-US" dirty="0" smtClean="0"/>
              <a:t>inaccuracies </a:t>
            </a:r>
            <a:r>
              <a:rPr lang="en-US" dirty="0"/>
              <a:t>that could introduce bias</a:t>
            </a:r>
            <a:r>
              <a:rPr lang="en-US" dirty="0" smtClean="0"/>
              <a:t>.</a:t>
            </a:r>
          </a:p>
          <a:p>
            <a:r>
              <a:rPr lang="en-US" dirty="0"/>
              <a:t>Can you pinpoint any unexpected </a:t>
            </a:r>
            <a:endParaRPr lang="en-US" dirty="0" smtClean="0"/>
          </a:p>
          <a:p>
            <a:pPr marL="0" indent="0">
              <a:buNone/>
            </a:pPr>
            <a:r>
              <a:rPr lang="en-US" dirty="0" smtClean="0"/>
              <a:t>feature </a:t>
            </a:r>
            <a:r>
              <a:rPr lang="en-US" dirty="0"/>
              <a:t>values</a:t>
            </a:r>
            <a:r>
              <a:rPr lang="en-US" dirty="0" smtClean="0"/>
              <a:t>?</a:t>
            </a:r>
          </a:p>
          <a:p>
            <a:endParaRPr lang="en-US" dirty="0"/>
          </a:p>
        </p:txBody>
      </p:sp>
      <p:sp>
        <p:nvSpPr>
          <p:cNvPr id="4" name="Text Placeholder 3"/>
          <p:cNvSpPr>
            <a:spLocks noGrp="1"/>
          </p:cNvSpPr>
          <p:nvPr>
            <p:ph type="body" sz="quarter" idx="14"/>
          </p:nvPr>
        </p:nvSpPr>
        <p:spPr/>
        <p:txBody>
          <a:bodyPr/>
          <a:lstStyle/>
          <a:p>
            <a:r>
              <a:rPr lang="en-US" dirty="0"/>
              <a:t>Unexpected Feature Values</a:t>
            </a:r>
          </a:p>
        </p:txBody>
      </p:sp>
      <p:pic>
        <p:nvPicPr>
          <p:cNvPr id="5" name="Picture 4"/>
          <p:cNvPicPr>
            <a:picLocks noChangeAspect="1"/>
          </p:cNvPicPr>
          <p:nvPr/>
        </p:nvPicPr>
        <p:blipFill>
          <a:blip r:embed="rId2"/>
          <a:stretch>
            <a:fillRect/>
          </a:stretch>
        </p:blipFill>
        <p:spPr>
          <a:xfrm>
            <a:off x="4191000" y="1756356"/>
            <a:ext cx="7736024" cy="3100315"/>
          </a:xfrm>
          <a:prstGeom prst="rect">
            <a:avLst/>
          </a:prstGeom>
        </p:spPr>
      </p:pic>
    </p:spTree>
    <p:extLst>
      <p:ext uri="{BB962C8B-B14F-4D97-AF65-F5344CB8AC3E}">
        <p14:creationId xmlns:p14="http://schemas.microsoft.com/office/powerpoint/2010/main" val="581587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3201</TotalTime>
  <Words>1258</Words>
  <Application>Microsoft Office PowerPoint</Application>
  <PresentationFormat>Widescreen</PresentationFormat>
  <Paragraphs>133</Paragraphs>
  <Slides>14</Slides>
  <Notes>0</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Courier New</vt:lpstr>
      <vt:lpstr>Helvetica</vt:lpstr>
      <vt:lpstr>Helvetica Light</vt:lpstr>
      <vt:lpstr>Office Theme</vt:lpstr>
      <vt:lpstr>Bias and Fairness</vt:lpstr>
      <vt:lpstr>Fairness</vt:lpstr>
      <vt:lpstr>Types of Bias</vt:lpstr>
      <vt:lpstr>Types of Bias</vt:lpstr>
      <vt:lpstr>Types of Bias</vt:lpstr>
      <vt:lpstr>Types of Bias</vt:lpstr>
      <vt:lpstr>Types of Bias</vt:lpstr>
      <vt:lpstr> Fairness: Identifying Bias </vt:lpstr>
      <vt:lpstr> Fairness: Identifying Bias </vt:lpstr>
      <vt:lpstr> Fairness: Identifying Bias </vt:lpstr>
      <vt:lpstr>Fairness: Evaluating for Bias</vt:lpstr>
      <vt:lpstr>Fairness: Evaluating for Bias(2)</vt:lpstr>
      <vt:lpstr>Fairness: Evaluating for Bias(3)</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234</cp:revision>
  <dcterms:created xsi:type="dcterms:W3CDTF">2018-10-16T06:13:57Z</dcterms:created>
  <dcterms:modified xsi:type="dcterms:W3CDTF">2023-07-07T12:10:52Z</dcterms:modified>
</cp:coreProperties>
</file>

<file path=docProps/thumbnail.jpeg>
</file>